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67" r:id="rId5"/>
    <p:sldId id="268" r:id="rId6"/>
    <p:sldId id="269" r:id="rId7"/>
    <p:sldId id="265" r:id="rId8"/>
    <p:sldId id="271" r:id="rId9"/>
    <p:sldId id="280" r:id="rId10"/>
    <p:sldId id="279" r:id="rId11"/>
    <p:sldId id="274" r:id="rId12"/>
    <p:sldId id="272" r:id="rId13"/>
    <p:sldId id="273" r:id="rId14"/>
    <p:sldId id="283" r:id="rId15"/>
    <p:sldId id="278" r:id="rId16"/>
    <p:sldId id="282" r:id="rId17"/>
    <p:sldId id="260" r:id="rId18"/>
    <p:sldId id="277" r:id="rId19"/>
    <p:sldId id="284" r:id="rId20"/>
    <p:sldId id="264" r:id="rId21"/>
    <p:sldId id="285" r:id="rId22"/>
    <p:sldId id="286" r:id="rId23"/>
    <p:sldId id="287" r:id="rId24"/>
    <p:sldId id="288" r:id="rId25"/>
    <p:sldId id="266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65"/>
    <p:restoredTop sz="94679"/>
  </p:normalViewPr>
  <p:slideViewPr>
    <p:cSldViewPr snapToGrid="0" snapToObjects="1">
      <p:cViewPr varScale="1">
        <p:scale>
          <a:sx n="112" d="100"/>
          <a:sy n="112" d="100"/>
        </p:scale>
        <p:origin x="91" y="6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sdaq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0243"/>
            <a:ext cx="7772400" cy="2387600"/>
          </a:xfrm>
        </p:spPr>
        <p:txBody>
          <a:bodyPr>
            <a:noAutofit/>
          </a:bodyPr>
          <a:lstStyle/>
          <a:p>
            <a:r>
              <a:rPr lang="en-US" sz="4800" dirty="0"/>
              <a:t>Survey of RDBMS vs. Graph Database </a:t>
            </a:r>
            <a:br>
              <a:rPr lang="en-US" sz="4800" dirty="0"/>
            </a:br>
            <a:r>
              <a:rPr lang="en-US" sz="4800" dirty="0"/>
              <a:t>Performance Using Time Series Data Manipulation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69918"/>
            <a:ext cx="6858000" cy="1655762"/>
          </a:xfrm>
        </p:spPr>
        <p:txBody>
          <a:bodyPr/>
          <a:lstStyle/>
          <a:p>
            <a:r>
              <a:rPr lang="en-US" dirty="0"/>
              <a:t>Paul Marquardt and Kristen Rollins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Chosen relational DBMS</a:t>
            </a:r>
          </a:p>
          <a:p>
            <a:pPr lvl="1"/>
            <a:r>
              <a:rPr lang="en-US" dirty="0"/>
              <a:t>Familiar and free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Expectations</a:t>
            </a:r>
          </a:p>
          <a:p>
            <a:pPr lvl="1"/>
            <a:r>
              <a:rPr lang="en-US" dirty="0">
                <a:sym typeface="Wingdings"/>
              </a:rPr>
              <a:t>Not suitable for time series data</a:t>
            </a:r>
          </a:p>
          <a:p>
            <a:pPr lvl="1"/>
            <a:r>
              <a:rPr lang="en-US" dirty="0">
                <a:sym typeface="Wingdings"/>
              </a:rPr>
              <a:t>Slow queries (lots of joins)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MySQL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647787"/>
            <a:ext cx="2534483" cy="13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476684-CFA7-462F-8EAE-12515D4FE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644" y="1825625"/>
            <a:ext cx="3830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Chosen graph DBMS</a:t>
            </a:r>
          </a:p>
          <a:p>
            <a:pPr lvl="1"/>
            <a:r>
              <a:rPr lang="en-US" dirty="0"/>
              <a:t>Most popular graph database</a:t>
            </a:r>
          </a:p>
          <a:p>
            <a:pPr lvl="1"/>
            <a:r>
              <a:rPr lang="en-US" dirty="0"/>
              <a:t>Open source</a:t>
            </a:r>
          </a:p>
          <a:p>
            <a:r>
              <a:rPr lang="en-US" dirty="0"/>
              <a:t>Expectations</a:t>
            </a:r>
          </a:p>
          <a:p>
            <a:pPr lvl="1"/>
            <a:r>
              <a:rPr lang="en-US" dirty="0"/>
              <a:t>More appropriate representation</a:t>
            </a:r>
          </a:p>
          <a:p>
            <a:pPr lvl="1"/>
            <a:r>
              <a:rPr lang="en-US" dirty="0"/>
              <a:t>Faster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neo4j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" y="5121990"/>
            <a:ext cx="3085903" cy="12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constructs:</a:t>
            </a:r>
          </a:p>
          <a:p>
            <a:pPr lvl="1"/>
            <a:r>
              <a:rPr lang="en-US" dirty="0"/>
              <a:t>Nodes</a:t>
            </a:r>
          </a:p>
          <a:p>
            <a:pPr lvl="1"/>
            <a:r>
              <a:rPr lang="en-US" dirty="0"/>
              <a:t>Relationships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Labels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Neo4j reference: </a:t>
            </a:r>
            <a:r>
              <a:rPr lang="en-US" sz="1600" i="1" dirty="0"/>
              <a:t>Learning Neo4j 3.x</a:t>
            </a:r>
            <a:r>
              <a:rPr lang="en-US" sz="1600" dirty="0"/>
              <a:t>, 2nd edition by Baton and </a:t>
            </a:r>
            <a:r>
              <a:rPr lang="en-US" sz="1600" dirty="0" err="1"/>
              <a:t>Bruggen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A3B54-A575-A945-808D-3465FAF3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25625"/>
            <a:ext cx="3671248" cy="23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– </a:t>
            </a:r>
            <a:r>
              <a:rPr lang="en-US" sz="2800" dirty="0">
                <a:solidFill>
                  <a:srgbClr val="FF0000"/>
                </a:solidFill>
              </a:rPr>
              <a:t>Create</a:t>
            </a:r>
          </a:p>
          <a:p>
            <a:r>
              <a:rPr lang="en-US" dirty="0"/>
              <a:t>Read – </a:t>
            </a:r>
            <a:r>
              <a:rPr lang="en-US" sz="2800" dirty="0">
                <a:solidFill>
                  <a:srgbClr val="FF0000"/>
                </a:solidFill>
              </a:rPr>
              <a:t>Match, Where, Return</a:t>
            </a:r>
          </a:p>
          <a:p>
            <a:r>
              <a:rPr lang="en-US" dirty="0"/>
              <a:t>Update – </a:t>
            </a:r>
            <a:r>
              <a:rPr lang="en-US" sz="2800" dirty="0">
                <a:solidFill>
                  <a:srgbClr val="FF0000"/>
                </a:solidFill>
              </a:rPr>
              <a:t>Set, Remove</a:t>
            </a:r>
          </a:p>
          <a:p>
            <a:r>
              <a:rPr lang="en-US" dirty="0"/>
              <a:t>Delete – </a:t>
            </a:r>
            <a:r>
              <a:rPr lang="en-US" sz="2800" dirty="0">
                <a:solidFill>
                  <a:srgbClr val="FF0000"/>
                </a:solidFill>
              </a:rPr>
              <a:t>Detach, Delete</a:t>
            </a:r>
          </a:p>
          <a:p>
            <a:r>
              <a:rPr lang="en-US" dirty="0"/>
              <a:t>Basic structure (read):</a:t>
            </a:r>
          </a:p>
          <a:p>
            <a:pPr marL="457200" lvl="1" indent="0">
              <a:buNone/>
            </a:pPr>
            <a:r>
              <a:rPr lang="en-US" sz="2000" dirty="0">
                <a:latin typeface="Courier" pitchFamily="2" charset="0"/>
              </a:rPr>
              <a:t>MATCH (m:Label1)-[:Relation]-&gt;(n:Label2)</a:t>
            </a:r>
          </a:p>
          <a:p>
            <a:pPr marL="457200" lvl="1" indent="0">
              <a:buNone/>
            </a:pPr>
            <a:r>
              <a:rPr lang="en-US" sz="2000" dirty="0">
                <a:latin typeface="Courier" pitchFamily="2" charset="0"/>
              </a:rPr>
              <a:t>RETURN </a:t>
            </a:r>
            <a:r>
              <a:rPr lang="en-US" sz="2000" dirty="0" err="1">
                <a:latin typeface="Courier" pitchFamily="2" charset="0"/>
              </a:rPr>
              <a:t>m,n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8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A034BFB-B057-634A-A398-42F679FD9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1827167"/>
            <a:ext cx="5283200" cy="40386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38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754C-9485-414B-B6E7-216054CA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D092-8E41-ED47-8334-E03FC9BD2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Load dates</a:t>
            </a:r>
          </a:p>
          <a:p>
            <a:r>
              <a:rPr lang="en-US" dirty="0"/>
              <a:t>Link dates together</a:t>
            </a:r>
          </a:p>
          <a:p>
            <a:r>
              <a:rPr lang="en-US" dirty="0"/>
              <a:t>Load remaining data: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using periodic commit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load csv with headers from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'file:///amex_03-21-2019.csv' as line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match (</a:t>
            </a:r>
            <a:r>
              <a:rPr lang="en-US" dirty="0" err="1">
                <a:latin typeface="Courier" pitchFamily="2" charset="0"/>
              </a:rPr>
              <a:t>d:Date</a:t>
            </a:r>
            <a:r>
              <a:rPr lang="en-US" dirty="0">
                <a:latin typeface="Courier" pitchFamily="2" charset="0"/>
              </a:rPr>
              <a:t>{</a:t>
            </a:r>
            <a:r>
              <a:rPr lang="en-US" dirty="0" err="1">
                <a:latin typeface="Courier" pitchFamily="2" charset="0"/>
              </a:rPr>
              <a:t>name:line.Date</a:t>
            </a:r>
            <a:r>
              <a:rPr lang="en-US" dirty="0">
                <a:latin typeface="Courier" pitchFamily="2" charset="0"/>
              </a:rPr>
              <a:t>})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create (</a:t>
            </a:r>
            <a:r>
              <a:rPr lang="en-US" dirty="0" err="1">
                <a:latin typeface="Courier" pitchFamily="2" charset="0"/>
              </a:rPr>
              <a:t>s:Symbol</a:t>
            </a:r>
            <a:r>
              <a:rPr lang="en-US" dirty="0">
                <a:latin typeface="Courier" pitchFamily="2" charset="0"/>
              </a:rPr>
              <a:t>{</a:t>
            </a:r>
            <a:r>
              <a:rPr lang="en-US" dirty="0" err="1">
                <a:latin typeface="Courier" pitchFamily="2" charset="0"/>
              </a:rPr>
              <a:t>name:line.Symbol</a:t>
            </a:r>
            <a:r>
              <a:rPr lang="en-US" dirty="0">
                <a:latin typeface="Courier" pitchFamily="2" charset="0"/>
              </a:rPr>
              <a:t>}),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(s)-[:Occurs]-&gt;(d),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(s)-[:Has]-&gt;(:High {</a:t>
            </a:r>
            <a:r>
              <a:rPr lang="en-US" dirty="0" err="1">
                <a:latin typeface="Courier" pitchFamily="2" charset="0"/>
              </a:rPr>
              <a:t>name:toFloat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line.High</a:t>
            </a:r>
            <a:r>
              <a:rPr lang="en-US" dirty="0">
                <a:latin typeface="Courier" pitchFamily="2" charset="0"/>
              </a:rPr>
              <a:t>)}),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(s)-[:Has]-&gt;(:Low {</a:t>
            </a:r>
            <a:r>
              <a:rPr lang="en-US" dirty="0" err="1">
                <a:latin typeface="Courier" pitchFamily="2" charset="0"/>
              </a:rPr>
              <a:t>name:toFloat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line.Low</a:t>
            </a:r>
            <a:r>
              <a:rPr lang="en-US" dirty="0">
                <a:latin typeface="Courier" pitchFamily="2" charset="0"/>
              </a:rPr>
              <a:t>)}),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(s)-[:Has]-&gt;(:Open {</a:t>
            </a:r>
            <a:r>
              <a:rPr lang="en-US" dirty="0" err="1">
                <a:latin typeface="Courier" pitchFamily="2" charset="0"/>
              </a:rPr>
              <a:t>name:toFloat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line.Open</a:t>
            </a:r>
            <a:r>
              <a:rPr lang="en-US" dirty="0">
                <a:latin typeface="Courier" pitchFamily="2" charset="0"/>
              </a:rPr>
              <a:t>)}),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(s)-[:Has]-&gt;(:Close {</a:t>
            </a:r>
            <a:r>
              <a:rPr lang="en-US" dirty="0" err="1">
                <a:latin typeface="Courier" pitchFamily="2" charset="0"/>
              </a:rPr>
              <a:t>name:toFloat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line.Close</a:t>
            </a:r>
            <a:r>
              <a:rPr lang="en-US" dirty="0">
                <a:latin typeface="Courier" pitchFamily="2" charset="0"/>
              </a:rPr>
              <a:t>)}),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(s)-[:Has]-&gt;(:Volume {</a:t>
            </a:r>
            <a:r>
              <a:rPr lang="en-US" dirty="0" err="1">
                <a:latin typeface="Courier" pitchFamily="2" charset="0"/>
              </a:rPr>
              <a:t>name:toInteger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line.Volume</a:t>
            </a:r>
            <a:r>
              <a:rPr lang="en-US" dirty="0">
                <a:latin typeface="Courier" pitchFamily="2" charset="0"/>
              </a:rPr>
              <a:t>)}),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(s)-[:Has]-&gt;(:Exchange {</a:t>
            </a:r>
            <a:r>
              <a:rPr lang="en-US" dirty="0" err="1">
                <a:latin typeface="Courier" pitchFamily="2" charset="0"/>
              </a:rPr>
              <a:t>name:line.Exchange</a:t>
            </a:r>
            <a:r>
              <a:rPr lang="en-US" dirty="0">
                <a:latin typeface="Courier" pitchFamily="2" charset="0"/>
              </a:rPr>
              <a:t>})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01FFA-2864-2F4F-8C2D-A9935FEA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2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Example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16656-614F-9E4C-BA80-01521847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2" y="1472325"/>
            <a:ext cx="6605516" cy="4573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Example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Cypher query:</a:t>
            </a:r>
          </a:p>
          <a:p>
            <a:pPr marL="0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2000" dirty="0">
                <a:latin typeface="Courier" pitchFamily="2" charset="0"/>
              </a:rPr>
              <a:t>match (</a:t>
            </a:r>
            <a:r>
              <a:rPr lang="en-US" sz="2000" dirty="0" err="1">
                <a:latin typeface="Courier" pitchFamily="2" charset="0"/>
              </a:rPr>
              <a:t>d:Date</a:t>
            </a:r>
            <a:r>
              <a:rPr lang="en-US" sz="2000" dirty="0">
                <a:latin typeface="Courier" pitchFamily="2" charset="0"/>
              </a:rPr>
              <a:t>)-[:Occurs]-(</a:t>
            </a:r>
            <a:r>
              <a:rPr lang="en-US" sz="2000" dirty="0" err="1">
                <a:latin typeface="Courier" pitchFamily="2" charset="0"/>
              </a:rPr>
              <a:t>s:Symbol</a:t>
            </a:r>
            <a:r>
              <a:rPr lang="en-US" sz="2000" dirty="0">
                <a:latin typeface="Courier" pitchFamily="2" charset="0"/>
              </a:rPr>
              <a:t>)-[:Has]-(p)</a:t>
            </a:r>
          </a:p>
          <a:p>
            <a:pPr marL="457200" lvl="1" indent="0">
              <a:buNone/>
            </a:pPr>
            <a:r>
              <a:rPr lang="en-US" sz="2000" dirty="0">
                <a:latin typeface="Courier" pitchFamily="2" charset="0"/>
              </a:rPr>
              <a:t>where (</a:t>
            </a:r>
            <a:r>
              <a:rPr lang="en-US" sz="2000" dirty="0" err="1">
                <a:latin typeface="Courier" pitchFamily="2" charset="0"/>
              </a:rPr>
              <a:t>d.name</a:t>
            </a:r>
            <a:r>
              <a:rPr lang="en-US" sz="2000" dirty="0">
                <a:latin typeface="Courier" pitchFamily="2" charset="0"/>
              </a:rPr>
              <a:t>&gt;="2019-03-11" </a:t>
            </a:r>
          </a:p>
          <a:p>
            <a:pPr marL="457200" lvl="1" indent="0">
              <a:buNone/>
            </a:pPr>
            <a:r>
              <a:rPr lang="en-US" sz="2000" dirty="0">
                <a:latin typeface="Courier" pitchFamily="2" charset="0"/>
              </a:rPr>
              <a:t>	and </a:t>
            </a:r>
            <a:r>
              <a:rPr lang="en-US" sz="2000" dirty="0" err="1">
                <a:latin typeface="Courier" pitchFamily="2" charset="0"/>
              </a:rPr>
              <a:t>d.name</a:t>
            </a:r>
            <a:r>
              <a:rPr lang="en-US" sz="2000" dirty="0">
                <a:latin typeface="Courier" pitchFamily="2" charset="0"/>
              </a:rPr>
              <a:t>&lt;="2019-03-15") and 			</a:t>
            </a:r>
            <a:r>
              <a:rPr lang="en-US" sz="2000" dirty="0" err="1">
                <a:latin typeface="Courier" pitchFamily="2" charset="0"/>
              </a:rPr>
              <a:t>s.name</a:t>
            </a:r>
            <a:r>
              <a:rPr lang="en-US" sz="2000" dirty="0">
                <a:latin typeface="Courier" pitchFamily="2" charset="0"/>
              </a:rPr>
              <a:t>="AAU"</a:t>
            </a:r>
          </a:p>
          <a:p>
            <a:pPr marL="457200" lvl="1" indent="0">
              <a:buNone/>
            </a:pPr>
            <a:r>
              <a:rPr lang="en-US" sz="2000" dirty="0">
                <a:latin typeface="Courier" pitchFamily="2" charset="0"/>
              </a:rPr>
              <a:t>return </a:t>
            </a:r>
            <a:r>
              <a:rPr lang="en-US" sz="2000" dirty="0" err="1">
                <a:latin typeface="Courier" pitchFamily="2" charset="0"/>
              </a:rPr>
              <a:t>d,s,p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501E-431D-6343-8339-96CA96F8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VIR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367B4-59A7-0C44-989F-54C65CB3A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76114" cy="4351338"/>
          </a:xfrm>
        </p:spPr>
        <p:txBody>
          <a:bodyPr>
            <a:normAutofit/>
          </a:bodyPr>
          <a:lstStyle/>
          <a:p>
            <a:r>
              <a:rPr lang="en-US" dirty="0"/>
              <a:t>Complicated query!</a:t>
            </a:r>
          </a:p>
          <a:p>
            <a:r>
              <a:rPr lang="en-US" dirty="0"/>
              <a:t>Basic idea:</a:t>
            </a:r>
          </a:p>
          <a:p>
            <a:pPr lvl="1"/>
            <a:r>
              <a:rPr lang="en-US" dirty="0"/>
              <a:t>Pair dates with 20 days between</a:t>
            </a:r>
          </a:p>
          <a:p>
            <a:pPr lvl="1"/>
            <a:r>
              <a:rPr lang="en-US" dirty="0"/>
              <a:t>Match all symbols</a:t>
            </a:r>
          </a:p>
          <a:p>
            <a:pPr lvl="1"/>
            <a:r>
              <a:rPr lang="en-US" dirty="0"/>
              <a:t>Get max close, current close, max high</a:t>
            </a:r>
          </a:p>
          <a:p>
            <a:pPr lvl="1"/>
            <a:r>
              <a:rPr lang="en-US" dirty="0"/>
              <a:t>Make the calculation</a:t>
            </a:r>
          </a:p>
          <a:p>
            <a:pPr lvl="1"/>
            <a:r>
              <a:rPr lang="en-US" dirty="0"/>
              <a:t>Create new VIR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3D844-8251-4F44-9B6B-FF968A06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EF7E8-B65B-C945-A4E2-A9988426F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19" y="2141111"/>
            <a:ext cx="2950031" cy="372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We will test the suitability of an RDBMS system to manipulate times series data versus a graphing database to compare performance statistics.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Amex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ACFA9C-7EF1-4C94-9213-2C1080CA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585" y="1684565"/>
            <a:ext cx="3529780" cy="3529780"/>
          </a:xfrm>
          <a:prstGeom prst="rect">
            <a:avLst/>
          </a:prstGeom>
        </p:spPr>
      </p:pic>
      <p:pic>
        <p:nvPicPr>
          <p:cNvPr id="12" name="Picture 11" descr="A picture containing pencil&#10;&#10;Description generated with high confidence">
            <a:extLst>
              <a:ext uri="{FF2B5EF4-FFF2-40B4-BE49-F238E27FC236}">
                <a16:creationId xmlns:a16="http://schemas.microsoft.com/office/drawing/2014/main" id="{30A55730-3AE6-469B-B861-2479365A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2" y="1690689"/>
            <a:ext cx="3529780" cy="35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Amex Results</a:t>
            </a:r>
          </a:p>
        </p:txBody>
      </p:sp>
      <p:pic>
        <p:nvPicPr>
          <p:cNvPr id="6" name="Content Placeholder 5" descr="A pencil and paper&#10;&#10;Description generated with high confidence">
            <a:extLst>
              <a:ext uri="{FF2B5EF4-FFF2-40B4-BE49-F238E27FC236}">
                <a16:creationId xmlns:a16="http://schemas.microsoft.com/office/drawing/2014/main" id="{3A88069B-39C4-4550-AAF0-27608A1B4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640" y="1870248"/>
            <a:ext cx="3324584" cy="33245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 descr="A pencil and paper&#10;&#10;Description generated with high confidence">
            <a:extLst>
              <a:ext uri="{FF2B5EF4-FFF2-40B4-BE49-F238E27FC236}">
                <a16:creationId xmlns:a16="http://schemas.microsoft.com/office/drawing/2014/main" id="{32A43826-A649-488F-8011-09B86992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25" y="1847668"/>
            <a:ext cx="3529781" cy="35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Amex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E29A0A93-D34C-4061-8C26-E86ACA4E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8" y="1418256"/>
            <a:ext cx="3870385" cy="3870385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12E2237-5CBB-4893-8AF9-47E6AB17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6" y="1399822"/>
            <a:ext cx="3870384" cy="38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Amex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2EE33-D82E-4B50-BA7E-7F89552A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03" y="2026692"/>
            <a:ext cx="8620289" cy="2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2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830DD-CD06-4818-8583-5754DD98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35122"/>
            <a:ext cx="7837983" cy="49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NYSE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  <a:p>
            <a:pPr lvl="1"/>
            <a:r>
              <a:rPr lang="en-US" dirty="0"/>
              <a:t>Timed out after 60k seconds (~17 hours)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Neo4j </a:t>
            </a:r>
          </a:p>
          <a:p>
            <a:pPr lvl="1"/>
            <a:r>
              <a:rPr lang="en-US" dirty="0"/>
              <a:t>Currently running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26B6B-DE32-4398-9656-D66A8EE9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7" y="2905646"/>
            <a:ext cx="7676866" cy="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NYSE/Nasdaq calculations</a:t>
            </a:r>
          </a:p>
          <a:p>
            <a:r>
              <a:rPr lang="en-US" dirty="0"/>
              <a:t>Attempt query optimization</a:t>
            </a:r>
          </a:p>
          <a:p>
            <a:r>
              <a:rPr lang="en-US" dirty="0"/>
              <a:t>Complete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</a:t>
            </a:r>
            <a:r>
              <a:rPr lang="mr-IN" dirty="0"/>
              <a:t>–</a:t>
            </a:r>
            <a:r>
              <a:rPr lang="en-US" dirty="0"/>
              <a:t> Stock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American stock exchanges</a:t>
            </a:r>
          </a:p>
          <a:p>
            <a:pPr lvl="1"/>
            <a:r>
              <a:rPr lang="en-US" dirty="0"/>
              <a:t>Amex, Nasdaq, NYSE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 descr="170304170721-new-york-stock-exchange-vr-exlarge-1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8" y="3031899"/>
            <a:ext cx="5066863" cy="28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</a:t>
            </a:r>
            <a:r>
              <a:rPr lang="en-US" sz="3200" dirty="0"/>
              <a:t>Volatility Index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Volatility Index (VIR)</a:t>
            </a:r>
          </a:p>
          <a:p>
            <a:pPr lvl="1"/>
            <a:r>
              <a:rPr lang="en-US" dirty="0"/>
              <a:t>“Volatility Index Graph”</a:t>
            </a:r>
          </a:p>
          <a:p>
            <a:pPr lvl="1"/>
            <a:r>
              <a:rPr lang="en-US" dirty="0"/>
              <a:t>Formula over previous 22 days: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VIR = (Highest Close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Current Close) / (Highest High) * 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VIR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88E01C-2430-493F-ACFF-65367FDF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30361"/>
            <a:ext cx="7886700" cy="35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www.nasdaq.com</a:t>
            </a:r>
            <a:r>
              <a:rPr lang="en-US" dirty="0"/>
              <a:t> for symbols and company info</a:t>
            </a:r>
          </a:p>
          <a:p>
            <a:r>
              <a:rPr lang="en-US" dirty="0"/>
              <a:t>Python script to pull historical data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pandas_datareader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Defines start/end dates</a:t>
            </a:r>
          </a:p>
          <a:p>
            <a:pPr lvl="1"/>
            <a:r>
              <a:rPr lang="en-US" dirty="0"/>
              <a:t>Appends Yahoo stock data to </a:t>
            </a:r>
            <a:r>
              <a:rPr lang="en-US" dirty="0" err="1"/>
              <a:t>csv</a:t>
            </a:r>
            <a:r>
              <a:rPr lang="en-US" dirty="0"/>
              <a:t> file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403781"/>
              </p:ext>
            </p:extLst>
          </p:nvPr>
        </p:nvGraphicFramePr>
        <p:xfrm>
          <a:off x="1917032" y="1678577"/>
          <a:ext cx="5151100" cy="4416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Worksheet" r:id="rId3" imgW="5791200" imgH="4965700" progId="Excel.Sheet.12">
                  <p:embed/>
                </p:oleObj>
              </mc:Choice>
              <mc:Fallback>
                <p:oleObj name="Worksheet" r:id="rId3" imgW="5791200" imgH="496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7032" y="1678577"/>
                        <a:ext cx="5151100" cy="4416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Date range: 9/1/2018-3/21/2019</a:t>
            </a:r>
          </a:p>
          <a:p>
            <a:r>
              <a:rPr lang="en-US" dirty="0">
                <a:sym typeface="Wingdings"/>
              </a:rPr>
              <a:t>Amex – 3.5 MB</a:t>
            </a:r>
          </a:p>
          <a:p>
            <a:pPr lvl="1"/>
            <a:r>
              <a:rPr lang="en-US" dirty="0">
                <a:sym typeface="Wingdings"/>
              </a:rPr>
              <a:t>37k rows</a:t>
            </a:r>
          </a:p>
          <a:p>
            <a:r>
              <a:rPr lang="en-US" dirty="0">
                <a:sym typeface="Wingdings"/>
              </a:rPr>
              <a:t>NYSE – 34 MB</a:t>
            </a:r>
          </a:p>
          <a:p>
            <a:pPr lvl="1"/>
            <a:r>
              <a:rPr lang="en-US" dirty="0">
                <a:sym typeface="Wingdings"/>
              </a:rPr>
              <a:t>348k rows</a:t>
            </a:r>
          </a:p>
          <a:p>
            <a:r>
              <a:rPr lang="en-US" dirty="0">
                <a:sym typeface="Wingdings"/>
              </a:rPr>
              <a:t>Nasdaq – 43 MB</a:t>
            </a:r>
          </a:p>
          <a:p>
            <a:pPr lvl="1"/>
            <a:r>
              <a:rPr lang="en-US" dirty="0">
                <a:sym typeface="Wingdings"/>
              </a:rPr>
              <a:t>433k rows</a:t>
            </a: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For MySQL and Neo4j:</a:t>
            </a:r>
          </a:p>
          <a:p>
            <a:pPr lvl="1"/>
            <a:r>
              <a:rPr lang="en-US" dirty="0">
                <a:sym typeface="Wingdings"/>
              </a:rPr>
              <a:t>Create data model</a:t>
            </a:r>
          </a:p>
          <a:p>
            <a:pPr lvl="1"/>
            <a:r>
              <a:rPr lang="en-US" dirty="0">
                <a:sym typeface="Wingdings"/>
              </a:rPr>
              <a:t>Import stock data</a:t>
            </a:r>
          </a:p>
          <a:p>
            <a:pPr lvl="1"/>
            <a:r>
              <a:rPr lang="en-US" dirty="0">
                <a:sym typeface="Wingdings"/>
              </a:rPr>
              <a:t>Calculate VIR</a:t>
            </a:r>
          </a:p>
          <a:p>
            <a:pPr lvl="1"/>
            <a:r>
              <a:rPr lang="en-US" dirty="0">
                <a:sym typeface="Wingdings"/>
              </a:rPr>
              <a:t>Obtain performance metrics</a:t>
            </a: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4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5009</TotalTime>
  <Words>561</Words>
  <Application>Microsoft Office PowerPoint</Application>
  <PresentationFormat>On-screen Show (4:3)</PresentationFormat>
  <Paragraphs>147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ＭＳ Ｐゴシック</vt:lpstr>
      <vt:lpstr>Arial</vt:lpstr>
      <vt:lpstr>Calibri</vt:lpstr>
      <vt:lpstr>Calibri Light</vt:lpstr>
      <vt:lpstr>Courier</vt:lpstr>
      <vt:lpstr>Wingdings</vt:lpstr>
      <vt:lpstr>Office Theme</vt:lpstr>
      <vt:lpstr>Worksheet</vt:lpstr>
      <vt:lpstr>Survey of RDBMS vs. Graph Database  Performance Using Time Series Data Manipulation </vt:lpstr>
      <vt:lpstr>Problem Statement</vt:lpstr>
      <vt:lpstr>Domain – Stock Data</vt:lpstr>
      <vt:lpstr>Application – Volatility Index Rating</vt:lpstr>
      <vt:lpstr>Application – VIR</vt:lpstr>
      <vt:lpstr>Obtaining Data</vt:lpstr>
      <vt:lpstr>Raw Data</vt:lpstr>
      <vt:lpstr>Raw Data</vt:lpstr>
      <vt:lpstr>Objectives</vt:lpstr>
      <vt:lpstr>MySQL</vt:lpstr>
      <vt:lpstr>MySQL Data Model</vt:lpstr>
      <vt:lpstr>Neo4j</vt:lpstr>
      <vt:lpstr>Neo4j Basics</vt:lpstr>
      <vt:lpstr>Cypher Basics</vt:lpstr>
      <vt:lpstr>Neo4j Data Model</vt:lpstr>
      <vt:lpstr>Neo4j Data Import</vt:lpstr>
      <vt:lpstr>Neo4j Example Data</vt:lpstr>
      <vt:lpstr>Neo4j Example Data</vt:lpstr>
      <vt:lpstr>Neo4j VIR Calculation</vt:lpstr>
      <vt:lpstr>Amex Results</vt:lpstr>
      <vt:lpstr>Amex Results</vt:lpstr>
      <vt:lpstr>Amex Results</vt:lpstr>
      <vt:lpstr>Amex Results</vt:lpstr>
      <vt:lpstr>I/O Results</vt:lpstr>
      <vt:lpstr>NYSE Results</vt:lpstr>
      <vt:lpstr>Final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Marquardt, Paul</cp:lastModifiedBy>
  <cp:revision>70</cp:revision>
  <dcterms:created xsi:type="dcterms:W3CDTF">2017-03-18T16:30:52Z</dcterms:created>
  <dcterms:modified xsi:type="dcterms:W3CDTF">2019-04-10T23:24:57Z</dcterms:modified>
</cp:coreProperties>
</file>